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0080625" cy="7559675"/>
  <p:notesSz cx="7559675" cy="10691813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2096" y="-12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Imagen 36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Imagen 37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Imagen 75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7" name="Imagen 76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Imagen 10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1" name="Imagen 11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0" name="Imagen 14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51" name="Imagen 15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Imagen 18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91" name="Imagen 19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464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7A5238D7-BC7D-499E-885A-58544DE0A0EE}" type="slidenum"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‹Nr.›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del texto de título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Haga clic para modificar el estilo de título del patrón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3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Pulse para editar el formato de esquema del texto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Segundo nivel del esquema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Tercer nivel del esquema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Cuarto nivel del esquema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Quinto nivel del esquema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Sexto nivel del esquema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3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Séptimo nivel del esquemaHaga clic para modificar el estilo de texto del patrón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36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Segundo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7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Tercer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Cuarto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Quinto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464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BD5FB56D-445D-4855-B9D1-F2351EADDF2E}" type="slidenum"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‹Nr.›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111"/>
          <p:cNvPicPr/>
          <p:nvPr/>
        </p:nvPicPr>
        <p:blipFill>
          <a:blip r:embed="rId14"/>
          <a:stretch/>
        </p:blipFill>
        <p:spPr>
          <a:xfrm>
            <a:off x="0" y="0"/>
            <a:ext cx="10080360" cy="7555320"/>
          </a:xfrm>
          <a:prstGeom prst="rect">
            <a:avLst/>
          </a:prstGeom>
          <a:ln>
            <a:noFill/>
          </a:ln>
        </p:spPr>
      </p:pic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87640"/>
            <a:ext cx="810072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Pulse para editar el formato del texto de título</a:t>
            </a: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823400"/>
            <a:ext cx="907272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Séptimo nivel del esquema</a:t>
            </a:r>
          </a:p>
        </p:txBody>
      </p:sp>
      <p:sp>
        <p:nvSpPr>
          <p:cNvPr id="115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&lt;fecha/hora&gt;</a:t>
            </a:r>
          </a:p>
        </p:txBody>
      </p:sp>
      <p:sp>
        <p:nvSpPr>
          <p:cNvPr id="116" name="PlaceHolder 4"/>
          <p:cNvSpPr>
            <a:spLocks noGrp="1"/>
          </p:cNvSpPr>
          <p:nvPr>
            <p:ph type="ftr"/>
          </p:nvPr>
        </p:nvSpPr>
        <p:spPr>
          <a:xfrm>
            <a:off x="3447360" y="6886440"/>
            <a:ext cx="319536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 de página&gt;</a:t>
            </a:r>
          </a:p>
        </p:txBody>
      </p:sp>
      <p:sp>
        <p:nvSpPr>
          <p:cNvPr id="117" name="PlaceHolder 5"/>
          <p:cNvSpPr>
            <a:spLocks noGrp="1"/>
          </p:cNvSpPr>
          <p:nvPr>
            <p:ph type="sldNum"/>
          </p:nvPr>
        </p:nvSpPr>
        <p:spPr>
          <a:xfrm>
            <a:off x="7227720" y="688644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63B77C72-F46D-4410-A21B-9A3C4280FA2A}" type="slidenum"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‹Nr.›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n 151"/>
          <p:cNvPicPr/>
          <p:nvPr/>
        </p:nvPicPr>
        <p:blipFill>
          <a:blip r:embed="rId14"/>
          <a:stretch/>
        </p:blipFill>
        <p:spPr>
          <a:xfrm>
            <a:off x="0" y="360"/>
            <a:ext cx="10086480" cy="7559640"/>
          </a:xfrm>
          <a:prstGeom prst="rect">
            <a:avLst/>
          </a:prstGeom>
          <a:ln>
            <a:noFill/>
          </a:ln>
        </p:spPr>
      </p:pic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620000" y="287640"/>
            <a:ext cx="810072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Pulse para editar el formato del texto de título</a:t>
            </a: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620000" y="1823400"/>
            <a:ext cx="810072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50505"/>
              </a:buClr>
              <a:buSzPct val="2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buClr>
                <a:srgbClr val="050505"/>
              </a:buClr>
              <a:buSzPct val="25000"/>
              <a:buFont typeface="Symbol" charset="2"/>
              <a:buChar char=""/>
            </a:pPr>
            <a:r>
              <a:rPr lang="es-ES" sz="2789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buClr>
                <a:srgbClr val="050505"/>
              </a:buClr>
              <a:buSzPct val="25000"/>
              <a:buFont typeface="Wingdings" charset="2"/>
              <a:buChar char=""/>
            </a:pPr>
            <a:r>
              <a:rPr lang="es-ES" sz="24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buClr>
                <a:srgbClr val="050505"/>
              </a:buClr>
              <a:buSzPct val="25000"/>
              <a:buFont typeface="Symbol" charset="2"/>
              <a:buChar char=""/>
            </a:pPr>
            <a:r>
              <a:rPr lang="es-ES" sz="20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buClr>
                <a:srgbClr val="050505"/>
              </a:buClr>
              <a:buSzPct val="2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buClr>
                <a:srgbClr val="050505"/>
              </a:buClr>
              <a:buSzPct val="2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buClr>
                <a:srgbClr val="050505"/>
              </a:buClr>
              <a:buSzPct val="25000"/>
              <a:buFont typeface="Wingdings" charset="2"/>
              <a:buChar char=""/>
            </a:pPr>
            <a:r>
              <a:rPr lang="es-ES" sz="20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  <p:sp>
        <p:nvSpPr>
          <p:cNvPr id="155" name="PlaceHolder 3"/>
          <p:cNvSpPr>
            <a:spLocks noGrp="1"/>
          </p:cNvSpPr>
          <p:nvPr>
            <p:ph type="dt"/>
          </p:nvPr>
        </p:nvSpPr>
        <p:spPr>
          <a:xfrm>
            <a:off x="1584000" y="688608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&lt;fecha/hora&gt;</a:t>
            </a:r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ftr"/>
          </p:nvPr>
        </p:nvSpPr>
        <p:spPr>
          <a:xfrm>
            <a:off x="3987000" y="6886080"/>
            <a:ext cx="319536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&lt;pie de página&gt;</a:t>
            </a:r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sldNum"/>
          </p:nvPr>
        </p:nvSpPr>
        <p:spPr>
          <a:xfrm>
            <a:off x="7227360" y="688608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6BD28694-64E9-4175-BF95-BA59F8E6D864}" type="slidenum"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‹Nr.›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/>
          <p:cNvPicPr/>
          <p:nvPr/>
        </p:nvPicPr>
        <p:blipFill>
          <a:blip r:embed="rId2"/>
          <a:stretch/>
        </p:blipFill>
        <p:spPr>
          <a:xfrm>
            <a:off x="-19800" y="0"/>
            <a:ext cx="10100160" cy="755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80360" cy="756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80360" cy="756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76400" cy="756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3"/>
          <p:cNvPicPr/>
          <p:nvPr/>
        </p:nvPicPr>
        <p:blipFill>
          <a:blip r:embed="rId2"/>
          <a:stretch/>
        </p:blipFill>
        <p:spPr>
          <a:xfrm>
            <a:off x="0" y="0"/>
            <a:ext cx="10080360" cy="75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80360" cy="756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80360" cy="756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76400" cy="756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504000" y="300960"/>
            <a:ext cx="90723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4400" b="1" u="sng" strike="noStrike" spc="-1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¿Cuánto tardan en degradarse?</a:t>
            </a:r>
            <a:endParaRPr lang="es-ES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504000" y="1768680"/>
            <a:ext cx="4427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i="1" strike="noStrike" spc="-1">
                <a:solidFill>
                  <a:srgbClr val="FF66CC"/>
                </a:solidFill>
                <a:uFill>
                  <a:solidFill>
                    <a:srgbClr val="FFFFFF"/>
                  </a:solidFill>
                </a:uFill>
                <a:latin typeface="DejaVu Serif Condensed"/>
              </a:rPr>
              <a:t>Hilo de pesca : más o menos 600 años.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TextShape 3"/>
          <p:cNvSpPr txBox="1"/>
          <p:nvPr/>
        </p:nvSpPr>
        <p:spPr>
          <a:xfrm>
            <a:off x="5153040" y="1768680"/>
            <a:ext cx="4427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CC33"/>
                </a:solidFill>
                <a:uFill>
                  <a:solidFill>
                    <a:srgbClr val="FFFFFF"/>
                  </a:solidFill>
                </a:uFill>
                <a:latin typeface="API  PHONÉTIQUE"/>
              </a:rPr>
              <a:t>Botella de plástico: más o menos 500 años.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6" name="Imagen 225"/>
          <p:cNvPicPr/>
          <p:nvPr/>
        </p:nvPicPr>
        <p:blipFill>
          <a:blip r:embed="rId2"/>
          <a:stretch/>
        </p:blipFill>
        <p:spPr>
          <a:xfrm>
            <a:off x="1152000" y="2951640"/>
            <a:ext cx="3381480" cy="3381120"/>
          </a:xfrm>
          <a:prstGeom prst="rect">
            <a:avLst/>
          </a:prstGeom>
          <a:ln>
            <a:noFill/>
          </a:ln>
        </p:spPr>
      </p:pic>
      <p:pic>
        <p:nvPicPr>
          <p:cNvPr id="227" name="Imagen 226"/>
          <p:cNvPicPr/>
          <p:nvPr/>
        </p:nvPicPr>
        <p:blipFill>
          <a:blip r:embed="rId3"/>
          <a:stretch/>
        </p:blipFill>
        <p:spPr>
          <a:xfrm>
            <a:off x="5328360" y="3383640"/>
            <a:ext cx="4104360" cy="25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504000" y="300960"/>
            <a:ext cx="90723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4400" b="1" u="sng" strike="noStrike" spc="-1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long does it take to degrade?</a:t>
            </a:r>
            <a:endParaRPr lang="es-ES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504000" y="1768680"/>
            <a:ext cx="4427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i="1" strike="noStrike" spc="-1">
                <a:solidFill>
                  <a:srgbClr val="FF66CC"/>
                </a:solidFill>
                <a:uFill>
                  <a:solidFill>
                    <a:srgbClr val="FFFFFF"/>
                  </a:solidFill>
                </a:uFill>
                <a:latin typeface="DejaVu Serif Condensed"/>
              </a:rPr>
              <a:t>Thread : more or less 600 years .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TextShape 3"/>
          <p:cNvSpPr txBox="1"/>
          <p:nvPr/>
        </p:nvSpPr>
        <p:spPr>
          <a:xfrm>
            <a:off x="5153040" y="1768680"/>
            <a:ext cx="4427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CC33"/>
                </a:solidFill>
                <a:uFill>
                  <a:solidFill>
                    <a:srgbClr val="FFFFFF"/>
                  </a:solidFill>
                </a:uFill>
                <a:latin typeface="API  PHONÉTIQUE"/>
              </a:rPr>
              <a:t>Plastic bottles : more or less 500 years.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Imagen 230"/>
          <p:cNvPicPr/>
          <p:nvPr/>
        </p:nvPicPr>
        <p:blipFill>
          <a:blip r:embed="rId2"/>
          <a:stretch/>
        </p:blipFill>
        <p:spPr>
          <a:xfrm>
            <a:off x="1152000" y="2951640"/>
            <a:ext cx="3381480" cy="3381120"/>
          </a:xfrm>
          <a:prstGeom prst="rect">
            <a:avLst/>
          </a:prstGeom>
          <a:ln>
            <a:noFill/>
          </a:ln>
        </p:spPr>
      </p:pic>
      <p:pic>
        <p:nvPicPr>
          <p:cNvPr id="232" name="Imagen 231"/>
          <p:cNvPicPr/>
          <p:nvPr/>
        </p:nvPicPr>
        <p:blipFill>
          <a:blip r:embed="rId3"/>
          <a:stretch/>
        </p:blipFill>
        <p:spPr>
          <a:xfrm>
            <a:off x="5328360" y="3383640"/>
            <a:ext cx="4104360" cy="25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2736360" y="-2231640"/>
            <a:ext cx="90723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s-ES" sz="4400" strike="noStrike" spc="-1">
              <a:solidFill>
                <a:srgbClr val="050505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253080" y="1879560"/>
            <a:ext cx="4427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50505"/>
              </a:buClr>
              <a:buSzPct val="2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Garabatos"/>
              </a:rPr>
              <a:t>Cubiertos: más o menos 400 años.</a:t>
            </a:r>
            <a:endParaRPr lang="es-ES" sz="3200" strike="noStrike" spc="-1">
              <a:solidFill>
                <a:srgbClr val="050505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5770800" y="1823400"/>
            <a:ext cx="395280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50505"/>
              </a:buClr>
              <a:buSzPct val="2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50505"/>
                </a:solidFill>
                <a:uFill>
                  <a:solidFill>
                    <a:srgbClr val="FFFFFF"/>
                  </a:solidFill>
                </a:uFill>
                <a:latin typeface="Garabatos"/>
              </a:rPr>
              <a:t>Bolsas: 55 años.</a:t>
            </a:r>
            <a:endParaRPr lang="es-ES" sz="3200" strike="noStrike" spc="-1">
              <a:solidFill>
                <a:srgbClr val="050505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6" name="Imagen 235"/>
          <p:cNvPicPr/>
          <p:nvPr/>
        </p:nvPicPr>
        <p:blipFill>
          <a:blip r:embed="rId2"/>
          <a:stretch/>
        </p:blipFill>
        <p:spPr>
          <a:xfrm>
            <a:off x="504000" y="3311640"/>
            <a:ext cx="3600360" cy="3024000"/>
          </a:xfrm>
          <a:prstGeom prst="rect">
            <a:avLst/>
          </a:prstGeom>
          <a:ln>
            <a:noFill/>
          </a:ln>
        </p:spPr>
      </p:pic>
      <p:pic>
        <p:nvPicPr>
          <p:cNvPr id="238" name="Imagen 237"/>
          <p:cNvPicPr/>
          <p:nvPr/>
        </p:nvPicPr>
        <p:blipFill>
          <a:blip r:embed="rId3"/>
          <a:stretch/>
        </p:blipFill>
        <p:spPr>
          <a:xfrm>
            <a:off x="4776840" y="2941560"/>
            <a:ext cx="4597560" cy="281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>
                <a:solidFill>
                  <a:srgbClr val="99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LOS </a:t>
            </a:r>
            <a:r>
              <a:rPr lang="es-ES" sz="4400" strike="noStrike" spc="-1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PLÁSTICOS </a:t>
            </a:r>
            <a:r>
              <a:rPr lang="es-ES" sz="4400" strike="noStrike" spc="-1">
                <a:solidFill>
                  <a:srgbClr val="CC02C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DEL </a:t>
            </a:r>
            <a:r>
              <a:rPr lang="es-ES" sz="44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MEDIO
</a:t>
            </a:r>
            <a:r>
              <a:rPr lang="es-ES" sz="44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AMBIENTE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just">
              <a:lnSpc>
                <a:spcPct val="100000"/>
              </a:lnSpc>
            </a:pPr>
            <a:r>
              <a:rPr lang="es-ES" sz="3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 este trabajo vamos a hablar sobre el impacto del plástico en el medio ambiente. Vamos a explicar qué países son los que más y menos </a:t>
            </a:r>
            <a:r>
              <a:rPr lang="es-ES" sz="32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contaminan</a:t>
            </a:r>
            <a:r>
              <a:rPr lang="es-E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.T</a:t>
            </a:r>
            <a:r>
              <a:rPr lang="es-ES" sz="32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ambién </a:t>
            </a:r>
            <a:r>
              <a:rPr lang="es-ES" sz="3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diremos soluciones para no contaminar al medio ambiente. 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Picture 2"/>
          <p:cNvPicPr/>
          <p:nvPr/>
        </p:nvPicPr>
        <p:blipFill>
          <a:blip r:embed="rId2"/>
          <a:srcRect l="40657" t="67346" r="2071" b="2048"/>
          <a:stretch/>
        </p:blipFill>
        <p:spPr>
          <a:xfrm>
            <a:off x="4035240" y="5004000"/>
            <a:ext cx="5593320" cy="224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wheel spokes="1"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504000" y="287640"/>
            <a:ext cx="8100720" cy="1104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batos"/>
              </a:rPr>
              <a:t>Colillas</a:t>
            </a:r>
            <a:endParaRPr lang="es-ES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504000" y="1823400"/>
            <a:ext cx="907272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batos"/>
              </a:rPr>
              <a:t>1 a 5 años en degradarse.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Imagen 242"/>
          <p:cNvPicPr/>
          <p:nvPr/>
        </p:nvPicPr>
        <p:blipFill>
          <a:blip r:embed="rId2"/>
          <a:stretch/>
        </p:blipFill>
        <p:spPr>
          <a:xfrm>
            <a:off x="4203720" y="4703400"/>
            <a:ext cx="2492280" cy="246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76400" cy="756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¿QUÉ OCURRE?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364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Millones de animales marinos como: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lang="es-ES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las ballenas migratorias, los delfines, las tortugas marinas,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lang="es-ES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aves marinas, focas, dugongos…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lang="es-ES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que a menudo recorren grandes distancias por los océanos del mundo resultan heridos cada vez más o incluso muertos por la ingestión de plásticos o por quedar atrapados en ellos.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lang="es-ES" sz="3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Picture 2"/>
          <p:cNvPicPr/>
          <p:nvPr/>
        </p:nvPicPr>
        <p:blipFill>
          <a:blip r:embed="rId2"/>
          <a:srcRect t="66895"/>
          <a:stretch/>
        </p:blipFill>
        <p:spPr>
          <a:xfrm>
            <a:off x="287640" y="4918320"/>
            <a:ext cx="9558360" cy="23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Estas son algunas imágenes de animales perjudicados por los plásticos.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49" name="Picture 3"/>
          <p:cNvPicPr/>
          <p:nvPr/>
        </p:nvPicPr>
        <p:blipFill>
          <a:blip r:embed="rId2"/>
          <a:srcRect t="24590"/>
          <a:stretch/>
        </p:blipFill>
        <p:spPr>
          <a:xfrm>
            <a:off x="3600" y="1859040"/>
            <a:ext cx="10076400" cy="570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 seguimos contaminando estos animales dejarán de existir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1" name="Picture 2"/>
          <p:cNvPicPr/>
          <p:nvPr/>
        </p:nvPicPr>
        <p:blipFill>
          <a:blip r:embed="rId2"/>
          <a:srcRect t="27516"/>
          <a:stretch/>
        </p:blipFill>
        <p:spPr>
          <a:xfrm>
            <a:off x="4320" y="2080080"/>
            <a:ext cx="10080360" cy="547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3"/>
          <p:cNvPicPr/>
          <p:nvPr/>
        </p:nvPicPr>
        <p:blipFill>
          <a:blip r:embed="rId2"/>
          <a:stretch/>
        </p:blipFill>
        <p:spPr>
          <a:xfrm>
            <a:off x="0" y="0"/>
            <a:ext cx="10080360" cy="755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571680" indent="-57132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¿Cómo perjudican los microplásticos a los seres vivos?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4" name="Picture 2"/>
          <p:cNvPicPr/>
          <p:nvPr/>
        </p:nvPicPr>
        <p:blipFill>
          <a:blip r:embed="rId2"/>
          <a:srcRect t="35333"/>
          <a:stretch/>
        </p:blipFill>
        <p:spPr>
          <a:xfrm>
            <a:off x="504000" y="1713963"/>
            <a:ext cx="9292320" cy="4510080"/>
          </a:xfrm>
          <a:prstGeom prst="rect">
            <a:avLst/>
          </a:prstGeom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923636" y="5907274"/>
            <a:ext cx="817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4">
                    <a:lumMod val="75000"/>
                  </a:schemeClr>
                </a:solidFill>
              </a:rPr>
              <a:t>Los micropl</a:t>
            </a:r>
            <a:r>
              <a:rPr lang="es-ES" sz="2800" dirty="0" smtClean="0">
                <a:solidFill>
                  <a:schemeClr val="accent4">
                    <a:lumMod val="75000"/>
                  </a:schemeClr>
                </a:solidFill>
              </a:rPr>
              <a:t>ásticos son pequeños fragmentos de plásticos cuyo tamaño es menor de 5 mm.</a:t>
            </a:r>
            <a:endParaRPr lang="es-E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504000" y="301320"/>
            <a:ext cx="9071280" cy="1658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just">
              <a:lnSpc>
                <a:spcPct val="100000"/>
              </a:lnSpc>
            </a:pPr>
            <a:r>
              <a:rPr lang="es-ES" sz="40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Los animales los confunden con su comida. Esto supone riesgos para su salud.</a:t>
            </a:r>
            <a:endParaRPr lang="es-ES" sz="4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6" name="Picture 2"/>
          <p:cNvPicPr/>
          <p:nvPr/>
        </p:nvPicPr>
        <p:blipFill>
          <a:blip r:embed="rId2"/>
          <a:srcRect t="25979"/>
          <a:stretch/>
        </p:blipFill>
        <p:spPr>
          <a:xfrm>
            <a:off x="0" y="2309031"/>
            <a:ext cx="9233693" cy="50013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504000" y="-133200"/>
            <a:ext cx="9071280" cy="2130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ES" sz="720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Soluciones Medioambientales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31212" y="2212822"/>
            <a:ext cx="858212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Gobierno</a:t>
            </a: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:</a:t>
            </a:r>
          </a:p>
          <a:p>
            <a:pPr algn="ctr"/>
            <a:endParaRPr lang="es-E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285750" indent="-285750" algn="ctr">
              <a:buFontTx/>
              <a:buChar char="•"/>
            </a:pP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Podrían garantizar el correcto reciclado mediante la implementaci</a:t>
            </a: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ón de sistemas de retorno de envases.</a:t>
            </a:r>
          </a:p>
          <a:p>
            <a:pPr algn="ctr"/>
            <a:endParaRPr lang="es-E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750" indent="-285750" algn="ctr">
              <a:buFontTx/>
              <a:buChar char="•"/>
            </a:pP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Prohibir el uso de microesferas de plásticos.</a:t>
            </a:r>
          </a:p>
          <a:p>
            <a:pPr marL="285750" indent="-285750" algn="ctr">
              <a:buFontTx/>
              <a:buChar char="•"/>
            </a:pPr>
            <a:endParaRPr lang="es-E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285750" indent="-285750" algn="ctr">
              <a:buFontTx/>
              <a:buChar char="•"/>
            </a:pP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Sustituir las bolsas de plásticos por otro material que sea biodegradable.</a:t>
            </a:r>
          </a:p>
          <a:p>
            <a:pPr algn="ctr"/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0" y="305280"/>
            <a:ext cx="720072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800" strike="noStrike" spc="-1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URW Chancery L"/>
              </a:rPr>
              <a:t>Soluciones medioambientales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404091" y="2886289"/>
            <a:ext cx="9072360" cy="34139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3200" b="1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Personales</a:t>
            </a:r>
            <a:r>
              <a:rPr lang="es-ES" sz="32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s-E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*</a:t>
            </a: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Evita comprar agua en botellas de pl</a:t>
            </a: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ásticos.</a:t>
            </a:r>
          </a:p>
          <a:p>
            <a:pPr marL="457200" indent="-457200" algn="just">
              <a:lnSpc>
                <a:spcPct val="100000"/>
              </a:lnSpc>
              <a:buFontTx/>
              <a:buChar char="•"/>
            </a:pPr>
            <a:r>
              <a:rPr lang="es-ES" sz="2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Utiliza bolsas de tela o un carro cuando vayas a hacer la compra.</a:t>
            </a:r>
          </a:p>
          <a:p>
            <a:pPr marL="457200" indent="-457200" algn="just">
              <a:lnSpc>
                <a:spcPct val="100000"/>
              </a:lnSpc>
              <a:buFontTx/>
              <a:buChar char="•"/>
            </a:pP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Evita los productos desechables.</a:t>
            </a:r>
          </a:p>
          <a:p>
            <a:pPr marL="457200" indent="-457200" algn="just">
              <a:lnSpc>
                <a:spcPct val="100000"/>
              </a:lnSpc>
              <a:buFontTx/>
              <a:buChar char="•"/>
            </a:pPr>
            <a:r>
              <a:rPr lang="es-ES" sz="2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Compra productos a granel.</a:t>
            </a:r>
          </a:p>
          <a:p>
            <a:pPr marL="457200" indent="-457200" algn="just">
              <a:lnSpc>
                <a:spcPct val="100000"/>
              </a:lnSpc>
              <a:buFontTx/>
              <a:buChar char="•"/>
            </a:pPr>
            <a:r>
              <a:rPr lang="es-E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Usa pinzas de la ropa de madera.</a:t>
            </a:r>
          </a:p>
          <a:p>
            <a:pPr marL="457200" indent="-457200" algn="just">
              <a:lnSpc>
                <a:spcPct val="100000"/>
              </a:lnSpc>
              <a:buFontTx/>
              <a:buChar char="•"/>
            </a:pPr>
            <a:r>
              <a:rPr lang="es-ES" sz="2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 No uses film de plástico.</a:t>
            </a:r>
          </a:p>
          <a:p>
            <a:pPr marL="457200" indent="-457200" algn="ctr">
              <a:lnSpc>
                <a:spcPct val="100000"/>
              </a:lnSpc>
              <a:buFontTx/>
              <a:buChar char="•"/>
            </a:pPr>
            <a:endParaRPr lang="es-ES" sz="320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s-ES" sz="320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  <a:ea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LAS </a:t>
            </a:r>
            <a:r>
              <a:rPr lang="es-ES" sz="4400" strike="noStrike" spc="-1">
                <a:solidFill>
                  <a:srgbClr val="99336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ISLAS </a:t>
            </a:r>
            <a:r>
              <a:rPr lang="es-ES" sz="4400" strike="noStrike" spc="-1">
                <a:solidFill>
                  <a:srgbClr val="66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</a:t>
            </a:r>
            <a:r>
              <a:rPr lang="es-ES" sz="44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PLÁSTICOS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504000" y="1563480"/>
            <a:ext cx="9071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3640" algn="just">
              <a:lnSpc>
                <a:spcPct val="100000"/>
              </a:lnSpc>
            </a:pPr>
            <a:r>
              <a:rPr lang="es-ES" sz="3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Las islas de plástico se forman a partir de los plásticos que tiramos al mar, hay veces que no solo son plásticos, también hay otros residuos como latas de coca cola, hilos de pesca...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</a:pPr>
            <a:r>
              <a:rPr lang="es-ES" sz="3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8" name="3 Imagen"/>
          <p:cNvPicPr/>
          <p:nvPr/>
        </p:nvPicPr>
        <p:blipFill>
          <a:blip r:embed="rId2"/>
          <a:stretch/>
        </p:blipFill>
        <p:spPr>
          <a:xfrm>
            <a:off x="720000" y="3461760"/>
            <a:ext cx="8855280" cy="390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5400" u="sng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LOS PAÍSES QUE MENOS CONTAMINAN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504000" y="1331640"/>
            <a:ext cx="9071280" cy="4821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3640">
              <a:lnSpc>
                <a:spcPct val="100000"/>
              </a:lnSpc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Austria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E46C0A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Alemania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Bélgica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92D05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Países Bajos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00B05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Suiza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Picture 2"/>
          <p:cNvPicPr/>
          <p:nvPr/>
        </p:nvPicPr>
        <p:blipFill>
          <a:blip r:embed="rId2"/>
          <a:srcRect l="44049" t="27153"/>
          <a:stretch/>
        </p:blipFill>
        <p:spPr>
          <a:xfrm>
            <a:off x="4608360" y="1979640"/>
            <a:ext cx="5184360" cy="50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u="sng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COUNTRIES POLLUTING THE OCEANS THE </a:t>
            </a:r>
            <a:r>
              <a:rPr lang="es-ES" sz="4400" u="sng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LEAST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503640" y="1563120"/>
            <a:ext cx="9071640" cy="5109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3640">
              <a:lnSpc>
                <a:spcPct val="100000"/>
              </a:lnSpc>
              <a:buClr>
                <a:srgbClr val="00B0F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Austria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0070C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Germany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00206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Belgium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990099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9900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Netherlands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7030A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Switzerland</a:t>
            </a:r>
            <a:endParaRPr lang="es-ES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Picture 2"/>
          <p:cNvPicPr/>
          <p:nvPr/>
        </p:nvPicPr>
        <p:blipFill>
          <a:blip r:embed="rId2"/>
          <a:srcRect l="44049" t="27153"/>
          <a:stretch/>
        </p:blipFill>
        <p:spPr>
          <a:xfrm>
            <a:off x="4608360" y="1979640"/>
            <a:ext cx="5184360" cy="50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u="sng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PAÍSES QUE MÁS 
CONTAMINAN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00B05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Venezuela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Méjico </a:t>
            </a:r>
            <a:r>
              <a:rPr lang="es-ES" sz="32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" name="Picture 2"/>
          <p:cNvPicPr/>
          <p:nvPr/>
        </p:nvPicPr>
        <p:blipFill>
          <a:blip r:embed="rId2"/>
          <a:srcRect l="52892" t="29901" r="2392" b="42500"/>
          <a:stretch/>
        </p:blipFill>
        <p:spPr>
          <a:xfrm>
            <a:off x="5040360" y="1691640"/>
            <a:ext cx="5040000" cy="2336040"/>
          </a:xfrm>
          <a:prstGeom prst="rect">
            <a:avLst/>
          </a:prstGeom>
          <a:ln>
            <a:noFill/>
          </a:ln>
        </p:spPr>
      </p:pic>
      <p:pic>
        <p:nvPicPr>
          <p:cNvPr id="208" name="Picture 3"/>
          <p:cNvPicPr/>
          <p:nvPr/>
        </p:nvPicPr>
        <p:blipFill>
          <a:blip r:embed="rId2"/>
          <a:srcRect l="26201" t="56958" b="13854"/>
          <a:stretch/>
        </p:blipFill>
        <p:spPr>
          <a:xfrm>
            <a:off x="3049920" y="4428000"/>
            <a:ext cx="7030440" cy="20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4400" u="sng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COUNTRIES POLLUTING </a:t>
            </a:r>
            <a:r>
              <a:rPr lang="es-ES" sz="4400" u="sng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lang="es-ES" sz="4400" u="sng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MOST</a:t>
            </a:r>
            <a:endParaRPr lang="es-E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504000" y="1769040"/>
            <a:ext cx="907128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00B05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Venezuela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FF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Mexico  </a:t>
            </a:r>
            <a:r>
              <a:rPr lang="es-ES" sz="32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Picture 2"/>
          <p:cNvPicPr/>
          <p:nvPr/>
        </p:nvPicPr>
        <p:blipFill>
          <a:blip r:embed="rId2"/>
          <a:srcRect l="52892" t="29901" r="2392" b="42500"/>
          <a:stretch/>
        </p:blipFill>
        <p:spPr>
          <a:xfrm>
            <a:off x="5040360" y="1691640"/>
            <a:ext cx="5040000" cy="2336040"/>
          </a:xfrm>
          <a:prstGeom prst="rect">
            <a:avLst/>
          </a:prstGeom>
          <a:ln>
            <a:noFill/>
          </a:ln>
        </p:spPr>
      </p:pic>
      <p:pic>
        <p:nvPicPr>
          <p:cNvPr id="212" name="Picture 3"/>
          <p:cNvPicPr/>
          <p:nvPr/>
        </p:nvPicPr>
        <p:blipFill>
          <a:blip r:embed="rId2"/>
          <a:srcRect l="26201" t="56958" b="13854"/>
          <a:stretch/>
        </p:blipFill>
        <p:spPr>
          <a:xfrm>
            <a:off x="3049920" y="4428000"/>
            <a:ext cx="7030440" cy="20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80360" cy="756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/>
          <p:cNvPicPr/>
          <p:nvPr/>
        </p:nvPicPr>
        <p:blipFill>
          <a:blip r:embed="rId2"/>
          <a:stretch/>
        </p:blipFill>
        <p:spPr>
          <a:xfrm>
            <a:off x="0" y="-5040"/>
            <a:ext cx="10076400" cy="7564320"/>
          </a:xfrm>
          <a:prstGeom prst="rect">
            <a:avLst/>
          </a:prstGeom>
          <a:ln>
            <a:noFill/>
          </a:ln>
        </p:spPr>
      </p:pic>
      <p:pic>
        <p:nvPicPr>
          <p:cNvPr id="215" name="Picture 3"/>
          <p:cNvPicPr/>
          <p:nvPr/>
        </p:nvPicPr>
        <p:blipFill>
          <a:blip r:embed="rId3"/>
          <a:stretch/>
        </p:blipFill>
        <p:spPr>
          <a:xfrm>
            <a:off x="0" y="-5040"/>
            <a:ext cx="10076400" cy="756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404</Words>
  <Application>Microsoft Macintosh PowerPoint</Application>
  <PresentationFormat>Personalizado</PresentationFormat>
  <Paragraphs>76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Pedro Letran Reyes</cp:lastModifiedBy>
  <cp:revision>23</cp:revision>
  <dcterms:created xsi:type="dcterms:W3CDTF">2019-05-20T09:24:04Z</dcterms:created>
  <dcterms:modified xsi:type="dcterms:W3CDTF">2019-06-02T17:54:22Z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Personalizado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